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8" r:id="rId1"/>
  </p:sldMasterIdLst>
  <p:notesMasterIdLst>
    <p:notesMasterId r:id="rId4"/>
  </p:notesMasterIdLst>
  <p:sldIdLst>
    <p:sldId id="256" r:id="rId2"/>
    <p:sldId id="2145706891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0663E4-EB94-4676-B2BD-993943FE7B89}">
          <p14:sldIdLst>
            <p14:sldId id="256"/>
            <p14:sldId id="2145706891"/>
          </p14:sldIdLst>
        </p14:section>
        <p14:section name="Appendix" id="{A65BC925-C5B0-413E-A067-3D1D67EC803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765F3A2-C85C-0D11-7D44-E598FB387BDD}" name="Rodolphe RENAC" initials="RR" userId="S::Rodolphe.RENAC@alcimed.com::13459b00-8230-4905-87b7-4fd61edb4e6a" providerId="AD"/>
  <p188:author id="{F97ACBE9-E9F9-0687-656A-4904D0F4DCBE}" name="Marie-Alix DE BACKER" initials="MADB" userId="S::Marie-Alix.DEBACKER@alcimed.com::6b0b768d-59c4-498b-86ce-4bc198498df2" providerId="AD"/>
  <p188:author id="{3489ABFC-0F76-3493-21D1-E849DC376010}" name="Etienne BARRAL" initials="EB" userId="S::Etienne.BARRAL@alcimed.com::543f9d23-03ba-4810-a4a0-014e58d11e06" providerId="AD"/>
  <p188:author id="{1F0F2EFD-3E78-938F-6273-7E1B3E380D3B}" name="Danna HARGETT" initials="DH" userId="S::Danna.HARGETT@alcimed.com::0cedf5ab-e77e-4bae-9ed0-05dc6c7f420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8A3"/>
    <a:srgbClr val="FFDDCB"/>
    <a:srgbClr val="FFE9ED"/>
    <a:srgbClr val="A947F1"/>
    <a:srgbClr val="C0B1A7"/>
    <a:srgbClr val="98A4AF"/>
    <a:srgbClr val="0020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48" autoAdjust="0"/>
    <p:restoredTop sz="96327"/>
  </p:normalViewPr>
  <p:slideViewPr>
    <p:cSldViewPr snapToObjects="1" showGuides="1">
      <p:cViewPr varScale="1">
        <p:scale>
          <a:sx n="111" d="100"/>
          <a:sy n="111" d="100"/>
        </p:scale>
        <p:origin x="23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8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234AD-45B0-5748-9D06-4067B9E0C6AC}" type="datetimeFigureOut">
              <a:rPr lang="fr-FR" smtClean="0"/>
              <a:t>06/06/2023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14D88-1181-BC40-B4C9-CFAB30A63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423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4D88-1181-BC40-B4C9-CFAB30A637F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34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D1DCA15-4C74-D643-A2A8-A3708C5777EB}"/>
              </a:ext>
            </a:extLst>
          </p:cNvPr>
          <p:cNvSpPr/>
          <p:nvPr userDrawn="1"/>
        </p:nvSpPr>
        <p:spPr>
          <a:xfrm>
            <a:off x="9268300" y="0"/>
            <a:ext cx="2923699" cy="6858000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BE03EE-9787-1A4D-A4A0-D3FFBA9A1672}"/>
              </a:ext>
            </a:extLst>
          </p:cNvPr>
          <p:cNvSpPr/>
          <p:nvPr userDrawn="1"/>
        </p:nvSpPr>
        <p:spPr>
          <a:xfrm>
            <a:off x="9116073" y="0"/>
            <a:ext cx="356540" cy="6858000"/>
          </a:xfrm>
          <a:prstGeom prst="rect">
            <a:avLst/>
          </a:pr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28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>
            <a:extLst>
              <a:ext uri="{FF2B5EF4-FFF2-40B4-BE49-F238E27FC236}">
                <a16:creationId xmlns:a16="http://schemas.microsoft.com/office/drawing/2014/main" id="{878042E3-08B0-0443-A1B5-FDE2BBF7BF79}"/>
              </a:ext>
            </a:extLst>
          </p:cNvPr>
          <p:cNvSpPr/>
          <p:nvPr userDrawn="1"/>
        </p:nvSpPr>
        <p:spPr>
          <a:xfrm>
            <a:off x="-23089" y="1240"/>
            <a:ext cx="4102964" cy="6858000"/>
          </a:xfrm>
          <a:prstGeom prst="rect">
            <a:avLst/>
          </a:prstGeom>
          <a:solidFill>
            <a:srgbClr val="F2EFED"/>
          </a:solidFill>
          <a:ln w="3175">
            <a:miter lim="400000"/>
          </a:ln>
        </p:spPr>
        <p:txBody>
          <a:bodyPr lIns="0" tIns="0" rIns="0" bIns="0" anchor="ctr"/>
          <a:lstStyle/>
          <a:p>
            <a:pPr>
              <a:defRPr sz="16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88F5D4B4-35E8-DA40-AD6B-AC12B3069FF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1459" y="1905292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A1F7AB04-4F5E-724D-B6C3-917C5770F76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61459" y="3261246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B991F468-30C4-B344-8F78-599B7A6228A8}"/>
              </a:ext>
            </a:extLst>
          </p:cNvPr>
          <p:cNvGrpSpPr/>
          <p:nvPr userDrawn="1"/>
        </p:nvGrpSpPr>
        <p:grpSpPr>
          <a:xfrm>
            <a:off x="263525" y="1581862"/>
            <a:ext cx="350851" cy="96764"/>
            <a:chOff x="1069141" y="1555886"/>
            <a:chExt cx="350851" cy="967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8E62B07-1E22-4D44-AF8C-A6A504EED87B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8855BA9-6ACB-4D4D-90E9-7138BA5AA4D8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4041EFC-E160-2549-B79C-321D75DAFB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1158900"/>
            <a:ext cx="1039950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C9BC7CD5-79F0-174B-ACC9-E3DCA31F6FCD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FBCA6CAC-86CA-0741-9B63-6054C761BF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2B731CCE-BE84-C642-8EE8-2591D101F3A6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43D294E-D6F8-BC48-8D8A-B9E35C61F896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F7A22F4-6EE1-844D-83F9-43B7D67DC674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8A8AD60A-AED8-3048-A678-9BA73EE72319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3FC62EB-C2DE-FD43-922A-6B3C44CEEF9A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859337F-7C36-8C40-AB58-967749910A80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6" name="An innovative, large and fast growing vaccine market…">
            <a:extLst>
              <a:ext uri="{FF2B5EF4-FFF2-40B4-BE49-F238E27FC236}">
                <a16:creationId xmlns:a16="http://schemas.microsoft.com/office/drawing/2014/main" id="{50FD935C-7CA8-3B4A-A213-276668FCD63D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 err="1">
                <a:solidFill>
                  <a:schemeClr val="bg1"/>
                </a:solidFill>
                <a:latin typeface="Raleway" panose="020B0503030101060003" pitchFamily="34" charset="77"/>
              </a:rPr>
              <a:t>Confidential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24" name="An innovative, large and fast growing vaccine market…">
            <a:extLst>
              <a:ext uri="{FF2B5EF4-FFF2-40B4-BE49-F238E27FC236}">
                <a16:creationId xmlns:a16="http://schemas.microsoft.com/office/drawing/2014/main" id="{800C6DC2-3C40-874E-8E57-3107C2C95488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9728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>
            <a:extLst>
              <a:ext uri="{FF2B5EF4-FFF2-40B4-BE49-F238E27FC236}">
                <a16:creationId xmlns:a16="http://schemas.microsoft.com/office/drawing/2014/main" id="{878042E3-08B0-0443-A1B5-FDE2BBF7BF79}"/>
              </a:ext>
            </a:extLst>
          </p:cNvPr>
          <p:cNvSpPr/>
          <p:nvPr userDrawn="1"/>
        </p:nvSpPr>
        <p:spPr>
          <a:xfrm>
            <a:off x="4224338" y="0"/>
            <a:ext cx="7967662" cy="6858000"/>
          </a:xfrm>
          <a:prstGeom prst="rect">
            <a:avLst/>
          </a:prstGeom>
          <a:solidFill>
            <a:srgbClr val="F2EFED"/>
          </a:solidFill>
          <a:ln w="3175">
            <a:miter lim="400000"/>
          </a:ln>
        </p:spPr>
        <p:txBody>
          <a:bodyPr lIns="0" tIns="0" rIns="0" bIns="0" anchor="ctr"/>
          <a:lstStyle/>
          <a:p>
            <a:pPr>
              <a:defRPr sz="16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B0AD0D6-D228-AB4E-BFC4-044B823044ED}"/>
              </a:ext>
            </a:extLst>
          </p:cNvPr>
          <p:cNvGrpSpPr/>
          <p:nvPr userDrawn="1"/>
        </p:nvGrpSpPr>
        <p:grpSpPr>
          <a:xfrm>
            <a:off x="5" y="6691005"/>
            <a:ext cx="12209242" cy="188642"/>
            <a:chOff x="1067606" y="1555886"/>
            <a:chExt cx="738429" cy="967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F872105-54E4-3C4A-A112-EA4F0159B347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B72C4FD-E7C5-6C48-8120-4CA58B88A32B}"/>
                </a:ext>
              </a:extLst>
            </p:cNvPr>
            <p:cNvSpPr/>
            <p:nvPr userDrawn="1"/>
          </p:nvSpPr>
          <p:spPr>
            <a:xfrm>
              <a:off x="1067606" y="1555886"/>
              <a:ext cx="15938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1CA7B559-F4B7-0943-AC8E-B7A114BB4CD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1459" y="1905292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015B6342-B972-B843-8B3F-C3BD3BDB6AC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61459" y="3261246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039B0367-332B-564F-901F-0CBB50BC3871}"/>
              </a:ext>
            </a:extLst>
          </p:cNvPr>
          <p:cNvGrpSpPr/>
          <p:nvPr userDrawn="1"/>
        </p:nvGrpSpPr>
        <p:grpSpPr>
          <a:xfrm>
            <a:off x="263525" y="1581862"/>
            <a:ext cx="350851" cy="96764"/>
            <a:chOff x="1069141" y="1555886"/>
            <a:chExt cx="350851" cy="967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09875F-6361-704E-A8E2-D92E851744D0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4F95165-4186-6F41-85D7-85842FDFD48E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6351CD92-D006-0B4F-AC39-B58CD9DD84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1158900"/>
            <a:ext cx="823926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CAA9013C-AF30-AA4B-B3BD-33F8CCD695D0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CDCCFC6D-8F86-D14C-A840-F7806A7E59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383E8FA4-40DE-9A45-B9A8-026A4E664598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D4527219-EA57-2440-A631-9191A1FEDBC9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70EC03B-CD6A-B548-A106-692403A54293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51" name="An innovative, large and fast growing vaccine market…">
            <a:extLst>
              <a:ext uri="{FF2B5EF4-FFF2-40B4-BE49-F238E27FC236}">
                <a16:creationId xmlns:a16="http://schemas.microsoft.com/office/drawing/2014/main" id="{A877D1CA-FDA0-D04B-9A6E-A74754294841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53" name="An innovative, large and fast growing vaccine market…">
            <a:extLst>
              <a:ext uri="{FF2B5EF4-FFF2-40B4-BE49-F238E27FC236}">
                <a16:creationId xmlns:a16="http://schemas.microsoft.com/office/drawing/2014/main" id="{F4C04F87-43C0-B348-BE87-20018EC7457F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696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7FE83F2B-9A87-964B-9C22-DEBD45AB6726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7044F58-9FC2-B24B-A5DB-4D0BB3403638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70891B-CD5D-6F4E-896A-EA5FBA350FCC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29FC38AB-DAF8-E94C-8CA8-81D20CEC96C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1459" y="1905292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4B920CCB-1B0E-8A47-BE9C-237B4DBEB56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61459" y="3261246"/>
            <a:ext cx="3824287" cy="1201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C36FE897-92A2-B643-AC70-40F3E0408303}"/>
              </a:ext>
            </a:extLst>
          </p:cNvPr>
          <p:cNvGrpSpPr/>
          <p:nvPr userDrawn="1"/>
        </p:nvGrpSpPr>
        <p:grpSpPr>
          <a:xfrm>
            <a:off x="263525" y="1581862"/>
            <a:ext cx="350851" cy="96764"/>
            <a:chOff x="1069141" y="1555886"/>
            <a:chExt cx="350851" cy="967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FDEAA4D-42C9-0F4A-B069-2B468B039E2F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EC91ED-145F-D348-BFFA-2B671D0544A7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9AC046DC-E01A-C94C-A9EA-3A0C76FA4D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1158900"/>
            <a:ext cx="1327982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6E9B210E-FFE4-A049-96EA-56572A688FD1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DB00366D-D63D-DD43-8223-E237667134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09AD5300-97C2-0441-AC2A-7EF32A05F1A3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96425EB-BB7F-BF46-98D5-0875E070B76E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C31D945-2B12-DE40-90E5-CA245FEFF6F7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583A1EB4-C289-424A-9F5D-1F7278A0355E}"/>
              </a:ext>
            </a:extLst>
          </p:cNvPr>
          <p:cNvSpPr/>
          <p:nvPr userDrawn="1"/>
        </p:nvSpPr>
        <p:spPr>
          <a:xfrm>
            <a:off x="336542" y="6697190"/>
            <a:ext cx="11945722" cy="1886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An innovative, large and fast growing vaccine market…">
            <a:extLst>
              <a:ext uri="{FF2B5EF4-FFF2-40B4-BE49-F238E27FC236}">
                <a16:creationId xmlns:a16="http://schemas.microsoft.com/office/drawing/2014/main" id="{963007FB-CBDF-6B47-B9A6-0A68848D63F3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51" name="An innovative, large and fast growing vaccine market…">
            <a:extLst>
              <a:ext uri="{FF2B5EF4-FFF2-40B4-BE49-F238E27FC236}">
                <a16:creationId xmlns:a16="http://schemas.microsoft.com/office/drawing/2014/main" id="{7899E9D4-9EF4-0A40-B2AE-9F09B31DB101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6059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BFF5B37-677E-234D-80EF-787783295826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43B016B6-1288-004B-B91D-7E81B6FF47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0707" y="2871274"/>
            <a:ext cx="2102431" cy="15113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FC1123-072B-CA4A-823F-4363ADDD6B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224338" y="3140968"/>
            <a:ext cx="7775575" cy="864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Titre de la partie 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980E7C39-FD8A-214A-B516-605BB700B14C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E6F5966-7304-0340-ACE3-1140F9C8615F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483842-0AC2-004F-89DC-FB8603D31F41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C3073883-47BA-2E4E-B5F9-4D25D0A6683A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B9BC027F-F8C4-3241-8C81-7EC257C3B2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F2880C47-D11C-4A45-9325-D64578EC9CE1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CD54382-D705-3843-92FE-C1759A1276CE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B7E1175-1361-1B47-92D7-6962966A1D10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29837227-19F0-A147-81D6-D48814BD7FA4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DEF6795-1F1C-0D48-8317-52E7D7B22AE4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6707B1E-F1BC-4E4A-897F-219802AAAFAA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2" name="An innovative, large and fast growing vaccine market…">
            <a:extLst>
              <a:ext uri="{FF2B5EF4-FFF2-40B4-BE49-F238E27FC236}">
                <a16:creationId xmlns:a16="http://schemas.microsoft.com/office/drawing/2014/main" id="{22ABB8F3-B118-8A4F-8DD1-0D8B36B4F77A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44" name="An innovative, large and fast growing vaccine market…">
            <a:extLst>
              <a:ext uri="{FF2B5EF4-FFF2-40B4-BE49-F238E27FC236}">
                <a16:creationId xmlns:a16="http://schemas.microsoft.com/office/drawing/2014/main" id="{070385E7-8555-F04C-BDD7-F9102033FEDF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365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728849DD-18BF-DA4B-AAB6-434343D6BBEA}"/>
              </a:ext>
            </a:extLst>
          </p:cNvPr>
          <p:cNvCxnSpPr/>
          <p:nvPr userDrawn="1"/>
        </p:nvCxnSpPr>
        <p:spPr>
          <a:xfrm>
            <a:off x="263525" y="476672"/>
            <a:ext cx="117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A2D40C76-AA85-C948-A4B1-EB7D9F59DD99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7F9FF1B-1E6A-F74C-867F-7F1C42207E61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E02B8CC-AE65-9A4F-8319-41A30D35B0FD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71AF057F-6EB0-1A4D-A8FC-E4BF83DDB89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83432" y="693452"/>
            <a:ext cx="11014005" cy="811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Titre sous-partie</a:t>
            </a: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CF5A7FF7-DC43-494D-8AE0-52F2D49783F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83432" y="1527071"/>
            <a:ext cx="11014005" cy="5337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latin typeface="Raleway" panose="020B0503030101060003" pitchFamily="34" charset="77"/>
              </a:defRPr>
            </a:lvl1pPr>
            <a:lvl2pPr marL="457200" indent="0">
              <a:buNone/>
              <a:defRPr sz="2400" b="0" i="0">
                <a:latin typeface="DM Sans Medium" pitchFamily="2" charset="77"/>
              </a:defRPr>
            </a:lvl2pPr>
            <a:lvl3pPr marL="914400" indent="0">
              <a:buNone/>
              <a:defRPr sz="2400" b="0" i="0">
                <a:latin typeface="DM Sans Medium" pitchFamily="2" charset="77"/>
              </a:defRPr>
            </a:lvl3pPr>
            <a:lvl4pPr marL="1371600" indent="0">
              <a:buNone/>
              <a:defRPr sz="2400" b="0" i="0">
                <a:latin typeface="DM Sans Medium" pitchFamily="2" charset="77"/>
              </a:defRPr>
            </a:lvl4pPr>
            <a:lvl5pPr marL="1828800" indent="0">
              <a:buNone/>
              <a:defRPr sz="2400" b="0" i="0">
                <a:latin typeface="DM Sans Medium" pitchFamily="2" charset="77"/>
              </a:defRPr>
            </a:lvl5pPr>
          </a:lstStyle>
          <a:p>
            <a:pPr lvl="0"/>
            <a:r>
              <a:rPr lang="fr-FR" dirty="0"/>
              <a:t>Paragraphes descriptifs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EACB313-2B75-DE44-B1A3-0E25C06F4FD5}"/>
              </a:ext>
            </a:extLst>
          </p:cNvPr>
          <p:cNvGrpSpPr/>
          <p:nvPr userDrawn="1"/>
        </p:nvGrpSpPr>
        <p:grpSpPr>
          <a:xfrm>
            <a:off x="263525" y="1109405"/>
            <a:ext cx="350851" cy="96764"/>
            <a:chOff x="1069141" y="1555886"/>
            <a:chExt cx="350851" cy="9676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6E30DEF-62C5-1E4C-AA2F-3E8E2CF7BEDB}"/>
                </a:ext>
              </a:extLst>
            </p:cNvPr>
            <p:cNvSpPr/>
            <p:nvPr userDrawn="1"/>
          </p:nvSpPr>
          <p:spPr>
            <a:xfrm>
              <a:off x="1117799" y="1555887"/>
              <a:ext cx="302193" cy="967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51817F4-2B8C-4C45-9D47-D1D7613B93A7}"/>
                </a:ext>
              </a:extLst>
            </p:cNvPr>
            <p:cNvSpPr/>
            <p:nvPr userDrawn="1"/>
          </p:nvSpPr>
          <p:spPr>
            <a:xfrm>
              <a:off x="1069141" y="1555886"/>
              <a:ext cx="96845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A7F65C50-1ECF-9E4D-B545-70CE27EC003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9506" y="686443"/>
            <a:ext cx="823926" cy="469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latin typeface="Raleway" panose="020B0503030101060003" pitchFamily="34" charset="77"/>
              </a:defRPr>
            </a:lvl1pPr>
          </a:lstStyle>
          <a:p>
            <a:pPr lvl="0"/>
            <a:r>
              <a:rPr lang="fr-FR" dirty="0"/>
              <a:t>01.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AFD51D5-9E44-1743-84C9-56A3F503CEB4}"/>
              </a:ext>
            </a:extLst>
          </p:cNvPr>
          <p:cNvGrpSpPr/>
          <p:nvPr userDrawn="1"/>
        </p:nvGrpSpPr>
        <p:grpSpPr>
          <a:xfrm>
            <a:off x="10701465" y="0"/>
            <a:ext cx="1507782" cy="476671"/>
            <a:chOff x="263524" y="0"/>
            <a:chExt cx="1507782" cy="476671"/>
          </a:xfrm>
        </p:grpSpPr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DE8BA7FE-163E-A445-9A19-DEC57D4737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3524" y="150656"/>
              <a:ext cx="1099475" cy="165698"/>
            </a:xfrm>
            <a:prstGeom prst="rect">
              <a:avLst/>
            </a:prstGeom>
          </p:spPr>
        </p:pic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7081E9C9-B1D6-F647-8FF1-8A0A7BBC8981}"/>
                </a:ext>
              </a:extLst>
            </p:cNvPr>
            <p:cNvGrpSpPr/>
            <p:nvPr userDrawn="1"/>
          </p:nvGrpSpPr>
          <p:grpSpPr>
            <a:xfrm>
              <a:off x="1559496" y="0"/>
              <a:ext cx="211810" cy="476671"/>
              <a:chOff x="1804757" y="0"/>
              <a:chExt cx="211810" cy="476676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116C94A0-D8CC-214D-98E3-A86C151CA111}"/>
                  </a:ext>
                </a:extLst>
              </p:cNvPr>
              <p:cNvSpPr/>
              <p:nvPr userDrawn="1"/>
            </p:nvSpPr>
            <p:spPr>
              <a:xfrm>
                <a:off x="1820477" y="0"/>
                <a:ext cx="196090" cy="476676"/>
              </a:xfrm>
              <a:prstGeom prst="rect">
                <a:avLst/>
              </a:pr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3260452-180F-8E4A-8681-54CBE2B349D9}"/>
                  </a:ext>
                </a:extLst>
              </p:cNvPr>
              <p:cNvSpPr/>
              <p:nvPr userDrawn="1"/>
            </p:nvSpPr>
            <p:spPr>
              <a:xfrm>
                <a:off x="1804757" y="0"/>
                <a:ext cx="45719" cy="476676"/>
              </a:xfrm>
              <a:prstGeom prst="rect">
                <a:avLst/>
              </a:pr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  <a:endParaRPr lang="fr-FR" b="1" dirty="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44786D42-3047-9F46-85EE-AFAA7D568B89}"/>
              </a:ext>
            </a:extLst>
          </p:cNvPr>
          <p:cNvGrpSpPr/>
          <p:nvPr userDrawn="1"/>
        </p:nvGrpSpPr>
        <p:grpSpPr>
          <a:xfrm>
            <a:off x="-25689" y="6691005"/>
            <a:ext cx="12234936" cy="188642"/>
            <a:chOff x="1066052" y="1555886"/>
            <a:chExt cx="739983" cy="9676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D358AD7-8934-FC4B-BC6E-AA5195512BE2}"/>
                </a:ext>
              </a:extLst>
            </p:cNvPr>
            <p:cNvSpPr/>
            <p:nvPr userDrawn="1"/>
          </p:nvSpPr>
          <p:spPr>
            <a:xfrm>
              <a:off x="1083544" y="1555886"/>
              <a:ext cx="722491" cy="967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01C5E26-6EF3-194B-92E3-BF624C1787F4}"/>
                </a:ext>
              </a:extLst>
            </p:cNvPr>
            <p:cNvSpPr/>
            <p:nvPr userDrawn="1"/>
          </p:nvSpPr>
          <p:spPr>
            <a:xfrm>
              <a:off x="1066052" y="1555886"/>
              <a:ext cx="17492" cy="967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8" name="An innovative, large and fast growing vaccine market…">
            <a:extLst>
              <a:ext uri="{FF2B5EF4-FFF2-40B4-BE49-F238E27FC236}">
                <a16:creationId xmlns:a16="http://schemas.microsoft.com/office/drawing/2014/main" id="{FA8CDAA0-C911-D04A-81AE-4886C3C2D936}"/>
              </a:ext>
            </a:extLst>
          </p:cNvPr>
          <p:cNvSpPr txBox="1"/>
          <p:nvPr userDrawn="1"/>
        </p:nvSpPr>
        <p:spPr>
          <a:xfrm>
            <a:off x="355515" y="6691746"/>
            <a:ext cx="1996069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l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r>
              <a:rPr lang="fr-FR" sz="800" b="0" i="0" dirty="0">
                <a:solidFill>
                  <a:schemeClr val="bg1"/>
                </a:solidFill>
                <a:latin typeface="Raleway" panose="020B0503030101060003" pitchFamily="34" charset="77"/>
              </a:rPr>
              <a:t>Confidentiel</a:t>
            </a:r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67" name="An innovative, large and fast growing vaccine market…">
            <a:extLst>
              <a:ext uri="{FF2B5EF4-FFF2-40B4-BE49-F238E27FC236}">
                <a16:creationId xmlns:a16="http://schemas.microsoft.com/office/drawing/2014/main" id="{C8250CDA-9442-C647-8247-25DA6E5B206E}"/>
              </a:ext>
            </a:extLst>
          </p:cNvPr>
          <p:cNvSpPr txBox="1"/>
          <p:nvPr userDrawn="1"/>
        </p:nvSpPr>
        <p:spPr>
          <a:xfrm>
            <a:off x="11187903" y="6683806"/>
            <a:ext cx="832393" cy="1741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294" tIns="25294" rIns="25294" bIns="25294" anchor="ctr">
            <a:spAutoFit/>
          </a:bodyPr>
          <a:lstStyle/>
          <a:p>
            <a:pPr algn="r">
              <a:defRPr sz="900" b="0">
                <a:latin typeface="DM Mono Regular"/>
                <a:ea typeface="DM Mono Regular"/>
                <a:cs typeface="DM Mono Regular"/>
                <a:sym typeface="DM Mono Regular"/>
              </a:defRPr>
            </a:pPr>
            <a:fld id="{EFB3A0EC-D94B-2840-AE70-9EEEE52A770A}" type="slidenum">
              <a:rPr lang="fr-FR" sz="800" b="0" i="0" smtClean="0">
                <a:solidFill>
                  <a:schemeClr val="bg1"/>
                </a:solidFill>
                <a:latin typeface="Raleway" panose="020B0503030101060003" pitchFamily="34" charset="77"/>
              </a:rPr>
              <a:t>‹N°›</a:t>
            </a:fld>
            <a:endParaRPr sz="800" b="0" i="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545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176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>
          <p15:clr>
            <a:srgbClr val="F26B43"/>
          </p15:clr>
        </p15:guide>
        <p15:guide id="2" pos="166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559">
          <p15:clr>
            <a:srgbClr val="F26B43"/>
          </p15:clr>
        </p15:guide>
        <p15:guide id="5" pos="3817">
          <p15:clr>
            <a:srgbClr val="F26B43"/>
          </p15:clr>
        </p15:guide>
        <p15:guide id="6" pos="1323">
          <p15:clr>
            <a:srgbClr val="F26B43"/>
          </p15:clr>
        </p15:guide>
        <p15:guide id="7" pos="1436">
          <p15:clr>
            <a:srgbClr val="F26B43"/>
          </p15:clr>
        </p15:guide>
        <p15:guide id="8" pos="2570">
          <p15:clr>
            <a:srgbClr val="F26B43"/>
          </p15:clr>
        </p15:guide>
        <p15:guide id="9" pos="2661">
          <p15:clr>
            <a:srgbClr val="F26B43"/>
          </p15:clr>
        </p15:guide>
        <p15:guide id="10" pos="3931">
          <p15:clr>
            <a:srgbClr val="F26B43"/>
          </p15:clr>
        </p15:guide>
        <p15:guide id="11" pos="5065">
          <p15:clr>
            <a:srgbClr val="F26B43"/>
          </p15:clr>
        </p15:guide>
        <p15:guide id="12" pos="5178">
          <p15:clr>
            <a:srgbClr val="F26B43"/>
          </p15:clr>
        </p15:guide>
        <p15:guide id="13" pos="6312">
          <p15:clr>
            <a:srgbClr val="F26B43"/>
          </p15:clr>
        </p15:guide>
        <p15:guide id="14" pos="64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F62EAD9-6AE5-4F93-BA08-3990252A1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764704"/>
            <a:ext cx="4102964" cy="62184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FA5F645-CBB8-5879-C39E-6F8F0A806E2D}"/>
              </a:ext>
            </a:extLst>
          </p:cNvPr>
          <p:cNvSpPr txBox="1"/>
          <p:nvPr/>
        </p:nvSpPr>
        <p:spPr>
          <a:xfrm>
            <a:off x="695400" y="5949280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latin typeface="Raleway" panose="020B0503030101060003" pitchFamily="34" charset="77"/>
              </a:rPr>
              <a:t>Speed-up the response  to global health challenges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6C3469-485D-651B-E544-0987F3871DAD}"/>
              </a:ext>
            </a:extLst>
          </p:cNvPr>
          <p:cNvSpPr txBox="1"/>
          <p:nvPr/>
        </p:nvSpPr>
        <p:spPr>
          <a:xfrm>
            <a:off x="2711624" y="3140968"/>
            <a:ext cx="59766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Raleway" panose="020B0503030101060003" pitchFamily="34" charset="77"/>
              </a:rPr>
              <a:t>Abstract </a:t>
            </a:r>
            <a:r>
              <a:rPr lang="fr-FR" sz="2000" b="1" dirty="0" err="1">
                <a:latin typeface="Raleway" panose="020B0503030101060003" pitchFamily="34" charset="77"/>
              </a:rPr>
              <a:t>presented</a:t>
            </a:r>
            <a:r>
              <a:rPr lang="fr-FR" sz="2000" b="1" dirty="0">
                <a:latin typeface="Raleway" panose="020B0503030101060003" pitchFamily="34" charset="77"/>
              </a:rPr>
              <a:t> at the </a:t>
            </a:r>
            <a:r>
              <a:rPr lang="fr-FR" sz="2000" b="1" dirty="0" err="1">
                <a:latin typeface="Raleway" panose="020B0503030101060003" pitchFamily="34" charset="77"/>
              </a:rPr>
              <a:t>Conference</a:t>
            </a:r>
            <a:r>
              <a:rPr lang="fr-FR" sz="2000" b="1" dirty="0">
                <a:latin typeface="Raleway" panose="020B0503030101060003" pitchFamily="34" charset="77"/>
              </a:rPr>
              <a:t> on </a:t>
            </a:r>
            <a:r>
              <a:rPr lang="fr-FR" sz="2000" b="1" dirty="0" err="1">
                <a:latin typeface="Raleway" panose="020B0503030101060003" pitchFamily="34" charset="77"/>
              </a:rPr>
              <a:t>Retroviruses</a:t>
            </a:r>
            <a:r>
              <a:rPr lang="fr-FR" sz="2000" b="1" dirty="0">
                <a:latin typeface="Raleway" panose="020B0503030101060003" pitchFamily="34" charset="77"/>
              </a:rPr>
              <a:t> and </a:t>
            </a:r>
            <a:r>
              <a:rPr lang="fr-FR" sz="2000" b="1" dirty="0" err="1">
                <a:latin typeface="Raleway" panose="020B0503030101060003" pitchFamily="34" charset="77"/>
              </a:rPr>
              <a:t>opportunistic</a:t>
            </a:r>
            <a:r>
              <a:rPr lang="fr-FR" sz="2000" b="1" dirty="0">
                <a:latin typeface="Raleway" panose="020B0503030101060003" pitchFamily="34" charset="77"/>
              </a:rPr>
              <a:t> infections</a:t>
            </a:r>
          </a:p>
          <a:p>
            <a:endParaRPr lang="fr-FR" sz="2000" b="1" dirty="0">
              <a:latin typeface="Raleway" panose="020B0503030101060003" pitchFamily="34" charset="77"/>
            </a:endParaRPr>
          </a:p>
          <a:p>
            <a:r>
              <a:rPr lang="fr-FR" sz="2000" b="1" dirty="0">
                <a:latin typeface="Raleway" panose="020B0503030101060003" pitchFamily="34" charset="77"/>
              </a:rPr>
              <a:t>Seattle – </a:t>
            </a:r>
            <a:r>
              <a:rPr lang="fr-FR" sz="2000" b="1" dirty="0" err="1">
                <a:latin typeface="Raleway" panose="020B0503030101060003" pitchFamily="34" charset="77"/>
              </a:rPr>
              <a:t>Feb</a:t>
            </a:r>
            <a:r>
              <a:rPr lang="fr-FR" sz="2000" b="1" dirty="0">
                <a:latin typeface="Raleway" panose="020B0503030101060003" pitchFamily="34" charset="77"/>
              </a:rPr>
              <a:t> 23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941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7E8DC5E-81B8-E32F-0255-653D24A631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88" y="548680"/>
            <a:ext cx="9145016" cy="609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28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FA5700">
      <a:dk1>
        <a:srgbClr val="000000"/>
      </a:dk1>
      <a:lt1>
        <a:srgbClr val="FFFFFF"/>
      </a:lt1>
      <a:dk2>
        <a:srgbClr val="000000"/>
      </a:dk2>
      <a:lt2>
        <a:srgbClr val="F2EFED"/>
      </a:lt2>
      <a:accent1>
        <a:srgbClr val="F2EFED"/>
      </a:accent1>
      <a:accent2>
        <a:srgbClr val="FA5700"/>
      </a:accent2>
      <a:accent3>
        <a:srgbClr val="FF93A3"/>
      </a:accent3>
      <a:accent4>
        <a:srgbClr val="F2EFED"/>
      </a:accent4>
      <a:accent5>
        <a:srgbClr val="FA5700"/>
      </a:accent5>
      <a:accent6>
        <a:srgbClr val="FF93A3"/>
      </a:accent6>
      <a:hlink>
        <a:srgbClr val="FA5700"/>
      </a:hlink>
      <a:folHlink>
        <a:srgbClr val="FF93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18117</TotalTime>
  <Words>22</Words>
  <Application>Microsoft Macintosh PowerPoint</Application>
  <PresentationFormat>Grand écran</PresentationFormat>
  <Paragraphs>5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DM Sans Medium</vt:lpstr>
      <vt:lpstr>Raleway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Nelly Kernevez</dc:creator>
  <cp:lastModifiedBy>Corinne Margot</cp:lastModifiedBy>
  <cp:revision>535</cp:revision>
  <cp:lastPrinted>2021-03-04T17:21:25Z</cp:lastPrinted>
  <dcterms:created xsi:type="dcterms:W3CDTF">2021-03-04T16:10:24Z</dcterms:created>
  <dcterms:modified xsi:type="dcterms:W3CDTF">2023-06-06T14:47:11Z</dcterms:modified>
</cp:coreProperties>
</file>